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62" r:id="rId3"/>
    <p:sldId id="257" r:id="rId4"/>
    <p:sldId id="264" r:id="rId5"/>
    <p:sldId id="259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0"/>
    <p:restoredTop sz="96301"/>
  </p:normalViewPr>
  <p:slideViewPr>
    <p:cSldViewPr snapToGrid="0" snapToObjects="1">
      <p:cViewPr varScale="1">
        <p:scale>
          <a:sx n="125" d="100"/>
          <a:sy n="125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EF70F-7773-6C40-B0F0-DDDF73BCEBA9}" type="datetimeFigureOut">
              <a:rPr lang="de-DE" smtClean="0"/>
              <a:t>19.02.23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A3B95-ECED-BE48-9935-FEFA40FA2C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80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D5482-6A2E-4A27-89DA-39CB5EC38477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71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88E65-AB5F-20E8-9747-4C971C2CF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4FDEB6-65C5-9820-B872-03D5DE613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886164-977A-3D2A-61A9-D65647A0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2A3B-C9DE-F649-A557-F9057F164DED}" type="datetimeFigureOut">
              <a:rPr lang="de-DE" smtClean="0"/>
              <a:t>19.02.23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7739F1-DF71-73AC-A488-AB7B3DC4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B2969C-1BAA-0516-769E-7D415824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C950-DA93-B049-A4ED-8687312DD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8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7729D-77E6-C3B6-EE68-6FE4FB42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353A29-48A8-21B8-F15D-E54B9F458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B19B0D-6372-2BB0-7C44-75C9CC6D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2A3B-C9DE-F649-A557-F9057F164DED}" type="datetimeFigureOut">
              <a:rPr lang="de-DE" smtClean="0"/>
              <a:t>19.02.23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14AA9A-444C-70C1-E1AF-F931F37C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6C82A6-E8A7-D182-DC87-F92E72C2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C950-DA93-B049-A4ED-8687312DD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79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A8397C5-015B-B9AF-80F1-A3A26ABD0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63F22B-FCD2-1058-94BD-C1ED19DAA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671CC1-BBB9-14B9-5E58-75FD17C3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2A3B-C9DE-F649-A557-F9057F164DED}" type="datetimeFigureOut">
              <a:rPr lang="de-DE" smtClean="0"/>
              <a:t>19.02.23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91C091-090F-EE9F-343F-AA6FCF78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A7AD09-4D74-0DC0-02F2-B9D13EE4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C950-DA93-B049-A4ED-8687312DD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43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CBBC6-FA5A-1560-7AC2-7CAFC611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016E6-D359-CB56-5C17-1DE6BAA65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691F54-3803-B7A6-0200-9EC0B118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2A3B-C9DE-F649-A557-F9057F164DED}" type="datetimeFigureOut">
              <a:rPr lang="de-DE" smtClean="0"/>
              <a:t>19.02.23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CDD7E6-66B9-5F52-F686-8B9C9459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A2D305-36D0-3420-7D82-0CA94C15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C950-DA93-B049-A4ED-8687312DD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0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08A41-5B32-9F87-5497-552B3A9A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684F7B-B620-762D-4264-62371A6B2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591304-FA54-CB97-0F2E-786FB239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2A3B-C9DE-F649-A557-F9057F164DED}" type="datetimeFigureOut">
              <a:rPr lang="de-DE" smtClean="0"/>
              <a:t>19.02.23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BA147B-7CD6-87ED-8FE9-3CFA68C2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7C02E6-331B-80A9-CAE1-D2CDDFCE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C950-DA93-B049-A4ED-8687312DD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52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6C4ED-BBCD-0B49-2013-E34EF165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864E12-F700-6658-FFEB-14C0B3502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259AE2-5197-1B79-6080-BD7CABEF8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CC62A6-1DEC-C40F-6A68-35877AF3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2A3B-C9DE-F649-A557-F9057F164DED}" type="datetimeFigureOut">
              <a:rPr lang="de-DE" smtClean="0"/>
              <a:t>19.02.23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AECB1D-E0B0-D191-D874-31822980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198CEA-5B3B-2327-6314-E9A2569A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C950-DA93-B049-A4ED-8687312DD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63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23F38-B4B8-B2F1-53B6-C1E484FA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648414-890A-19EE-D26E-C154CF863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4E1B2E-2E48-AC5D-7DCB-77D48B373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F9C6F9-B622-14DC-AB17-747BCA233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D12F94-765A-FD85-9649-DD9E36A1D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4C26EB2-0B26-B2AA-BF45-CF64A740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2A3B-C9DE-F649-A557-F9057F164DED}" type="datetimeFigureOut">
              <a:rPr lang="de-DE" smtClean="0"/>
              <a:t>19.02.23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1EEBB05-5FC0-7263-0AA7-FD3C9B4BA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70AC4D-8ED1-7B81-ED6A-DD398EC9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C950-DA93-B049-A4ED-8687312DD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60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A1465-0FB8-E58A-22E8-AB37D53E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34A26A-DB30-9C63-737F-36A04EEF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2A3B-C9DE-F649-A557-F9057F164DED}" type="datetimeFigureOut">
              <a:rPr lang="de-DE" smtClean="0"/>
              <a:t>19.02.23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0AE314-D686-F89B-55E0-F9BD87AC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CCDCB0-0D1B-AC1E-1DFD-1D715577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C950-DA93-B049-A4ED-8687312DD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09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92F9FC-087A-3C38-90F5-9D0FD3A3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2A3B-C9DE-F649-A557-F9057F164DED}" type="datetimeFigureOut">
              <a:rPr lang="de-DE" smtClean="0"/>
              <a:t>19.02.23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341708-3815-873D-2556-B0069098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5DC0D6-6A46-A02E-6ABE-9D968968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C950-DA93-B049-A4ED-8687312DD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87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FB60A-EBD3-DC50-EF88-BA8A84C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E6D5C3-E289-1F6F-12C2-977321DB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2BDD0B-7FCB-71B4-FE69-2B70E0AF4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25949E-5F85-939D-F251-22BC8F72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2A3B-C9DE-F649-A557-F9057F164DED}" type="datetimeFigureOut">
              <a:rPr lang="de-DE" smtClean="0"/>
              <a:t>19.02.23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B0495A-CA7F-F52D-0EEE-82ACAEE7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2D9C6F-1AA6-5AEC-908E-E5318DE0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C950-DA93-B049-A4ED-8687312DD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6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C8AC4-42A2-B0B0-6372-79746390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2C909B-0DC4-89BE-CA34-9B9834760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C3945E-E80A-EA8B-D347-1827E777B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627AF5-4C66-CF57-30D8-72D49C6A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2A3B-C9DE-F649-A557-F9057F164DED}" type="datetimeFigureOut">
              <a:rPr lang="de-DE" smtClean="0"/>
              <a:t>19.02.23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1B7B94-AD01-765A-96A8-8DDEC56F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CEAA9A-7D83-4525-2A40-3C675134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C950-DA93-B049-A4ED-8687312DD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0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E37708-4575-00E3-78C1-EC7975A2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8FA873-4332-57E4-EA03-A2E277FA7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E2AD7E-5487-CC60-97C1-155DA533F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2A3B-C9DE-F649-A557-F9057F164DED}" type="datetimeFigureOut">
              <a:rPr lang="de-DE" smtClean="0"/>
              <a:t>19.02.23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DEBF87-9314-C074-3767-4DA793629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858D7C-D127-EF54-C04A-8BC9BC93C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3C950-DA93-B049-A4ED-8687312DDA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76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naucleanup.org/de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bergheidengasse.a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um-via.org/service/sdg-reporter/" TargetMode="External"/><Relationship Id="rId5" Type="http://schemas.openxmlformats.org/officeDocument/2006/relationships/hyperlink" Target="https://www.youtube.com/watch?v=tkXqdn3donk&amp;t=31s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naucleanup.org/de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bergheidengasse.a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um-via.org/service/sdg-reporter/" TargetMode="External"/><Relationship Id="rId5" Type="http://schemas.openxmlformats.org/officeDocument/2006/relationships/hyperlink" Target="https://www.youtube.com/watch?v=tkXqdn3donk&amp;t=31s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etkupa.hu/hu_HU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padlet.com/wernerholzheu/iz7gkd3cuoxx9f1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rgheidengasse.at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s://youtu.be/KiypBTOCGeU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youtu.be/E7qLKZsVIK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naucleanup.org/d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shout.ngo/de/hom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lahyanita@gmail.com" TargetMode="External"/><Relationship Id="rId2" Type="http://schemas.openxmlformats.org/officeDocument/2006/relationships/hyperlink" Target="mailto:iveta.garbinska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ndrisova@gmail.com" TargetMode="External"/><Relationship Id="rId4" Type="http://schemas.openxmlformats.org/officeDocument/2006/relationships/hyperlink" Target="mailto:spanikova1daniela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bbish floating in blue water of sea · Free Stock Photo">
            <a:extLst>
              <a:ext uri="{FF2B5EF4-FFF2-40B4-BE49-F238E27FC236}">
                <a16:creationId xmlns:a16="http://schemas.microsoft.com/office/drawing/2014/main" id="{CBECCC53-3EB7-45AE-97FB-2562D897E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36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9060" y="5529473"/>
            <a:ext cx="7989752" cy="1504844"/>
          </a:xfrm>
        </p:spPr>
        <p:txBody>
          <a:bodyPr>
            <a:normAutofit fontScale="90000"/>
          </a:bodyPr>
          <a:lstStyle/>
          <a:p>
            <a:r>
              <a:rPr lang="en-US" altLang="de-DE" sz="4400" b="1" dirty="0">
                <a:solidFill>
                  <a:schemeClr val="bg1"/>
                </a:solidFill>
              </a:rPr>
              <a:t>Schools Clean Up Project </a:t>
            </a:r>
            <a:br>
              <a:rPr lang="en-US" altLang="de-DE" sz="4400" b="1" dirty="0">
                <a:solidFill>
                  <a:schemeClr val="bg1"/>
                </a:solidFill>
              </a:rPr>
            </a:br>
            <a:r>
              <a:rPr lang="en-US" altLang="de-DE" sz="4400" b="1" dirty="0">
                <a:solidFill>
                  <a:schemeClr val="bg1"/>
                </a:solidFill>
              </a:rPr>
              <a:t>Spring 2023</a:t>
            </a:r>
            <a:br>
              <a:rPr lang="en-US" altLang="de-DE" sz="4400" dirty="0"/>
            </a:br>
            <a:endParaRPr lang="en-US" altLang="de-DE" sz="4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206505F-7A9C-4012-A8DC-2A86218BB35A}"/>
              </a:ext>
            </a:extLst>
          </p:cNvPr>
          <p:cNvSpPr/>
          <p:nvPr/>
        </p:nvSpPr>
        <p:spPr>
          <a:xfrm>
            <a:off x="8374251" y="6622195"/>
            <a:ext cx="60365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https://images.pexels.com/photos/6702766/pexels-photo-6702766.jpeg</a:t>
            </a:r>
          </a:p>
        </p:txBody>
      </p:sp>
    </p:spTree>
    <p:extLst>
      <p:ext uri="{BB962C8B-B14F-4D97-AF65-F5344CB8AC3E}">
        <p14:creationId xmlns:p14="http://schemas.microsoft.com/office/powerpoint/2010/main" val="39316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56F77-C94C-DC20-77D9-D5DB9BA7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The Problem: </a:t>
            </a:r>
            <a:r>
              <a:rPr lang="de-DE" b="1" dirty="0" err="1"/>
              <a:t>Waste</a:t>
            </a:r>
            <a:r>
              <a:rPr lang="de-DE" b="1" dirty="0"/>
              <a:t>, </a:t>
            </a:r>
            <a:r>
              <a:rPr lang="de-DE" b="1" dirty="0" err="1"/>
              <a:t>Plastic</a:t>
            </a:r>
            <a:r>
              <a:rPr lang="de-DE" b="1" dirty="0"/>
              <a:t>, </a:t>
            </a:r>
            <a:r>
              <a:rPr lang="de-DE" b="1" dirty="0" err="1"/>
              <a:t>Microplastic</a:t>
            </a:r>
            <a:r>
              <a:rPr lang="de-DE" b="1" dirty="0"/>
              <a:t> …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0CA7AA-06C3-CA1C-8CCE-E5D74E2AE3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81" y="1526518"/>
            <a:ext cx="2039119" cy="28213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1197E00-415A-B893-7152-6859EEA9EB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443" y="1526518"/>
            <a:ext cx="2048636" cy="28213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A59280-013A-8844-EE2C-EA7DFD1F86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120" y="1483954"/>
            <a:ext cx="3045759" cy="317853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698F3D3-7DCA-CBBB-5AA9-A16EBCD0142F}"/>
              </a:ext>
            </a:extLst>
          </p:cNvPr>
          <p:cNvSpPr txBox="1"/>
          <p:nvPr/>
        </p:nvSpPr>
        <p:spPr>
          <a:xfrm>
            <a:off x="169881" y="4361526"/>
            <a:ext cx="196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Tevere</a:t>
            </a:r>
            <a:r>
              <a:rPr lang="de-DE" dirty="0"/>
              <a:t>: Roma, </a:t>
            </a:r>
            <a:r>
              <a:rPr lang="de-DE" dirty="0" err="1"/>
              <a:t>Italy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8E6798B-89A2-4C8A-2E7C-0BC5A2132DE8}"/>
              </a:ext>
            </a:extLst>
          </p:cNvPr>
          <p:cNvSpPr txBox="1"/>
          <p:nvPr/>
        </p:nvSpPr>
        <p:spPr>
          <a:xfrm>
            <a:off x="4573120" y="4730858"/>
            <a:ext cx="153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Tiszai</a:t>
            </a:r>
            <a:r>
              <a:rPr lang="de-DE" dirty="0"/>
              <a:t> </a:t>
            </a:r>
            <a:r>
              <a:rPr lang="de-DE" dirty="0" err="1"/>
              <a:t>Hungary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8FE0FE-965C-E849-0C3C-2C7B8A1B33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81" y="1497595"/>
            <a:ext cx="1618299" cy="286393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CD9B56E-8EC8-BA3F-CD64-E20A43AF3E88}"/>
              </a:ext>
            </a:extLst>
          </p:cNvPr>
          <p:cNvSpPr txBox="1"/>
          <p:nvPr/>
        </p:nvSpPr>
        <p:spPr>
          <a:xfrm>
            <a:off x="7784881" y="4407692"/>
            <a:ext cx="2014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, </a:t>
            </a:r>
          </a:p>
          <a:p>
            <a:r>
              <a:rPr lang="de-DE" dirty="0"/>
              <a:t>Vienna, Austria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52725C1-324C-FB9A-71C0-0AF4D963C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038" y="4524234"/>
            <a:ext cx="1934584" cy="22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64DD0-D166-3DB4-A898-8A29D1AE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65" y="0"/>
            <a:ext cx="10515600" cy="1325563"/>
          </a:xfrm>
        </p:spPr>
        <p:txBody>
          <a:bodyPr>
            <a:normAutofit/>
          </a:bodyPr>
          <a:lstStyle/>
          <a:p>
            <a:r>
              <a:rPr lang="de-DE" b="1" dirty="0"/>
              <a:t>Tour </a:t>
            </a:r>
            <a:r>
              <a:rPr lang="de-DE" b="1" dirty="0" err="1"/>
              <a:t>of</a:t>
            </a:r>
            <a:r>
              <a:rPr lang="de-DE" b="1" dirty="0"/>
              <a:t> Höpner &amp; Höpner &amp; VIA &amp; HLTW 13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B68451-4C95-1253-AEF4-8E6F174D24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02" y="1621462"/>
            <a:ext cx="4617064" cy="2716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AF9C0C-955F-A996-E2D8-FEC177298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24" y="2687471"/>
            <a:ext cx="2634109" cy="17272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3115D5-D821-DECC-D491-1CD6FC2DF5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23" y="1621462"/>
            <a:ext cx="2634109" cy="100374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597CB79-40BD-5AD4-4D8C-83065896F1A3}"/>
              </a:ext>
            </a:extLst>
          </p:cNvPr>
          <p:cNvSpPr txBox="1"/>
          <p:nvPr/>
        </p:nvSpPr>
        <p:spPr>
          <a:xfrm>
            <a:off x="336802" y="4634219"/>
            <a:ext cx="4617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hlinkClick r:id="rId5"/>
              </a:rPr>
              <a:t>https://www.youtube.com/watch?v=tkXqdn3donk&amp;t=31s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D5DA83F-8316-0CD1-9BC5-72D02C4ACAF0}"/>
              </a:ext>
            </a:extLst>
          </p:cNvPr>
          <p:cNvSpPr txBox="1">
            <a:spLocks/>
          </p:cNvSpPr>
          <p:nvPr/>
        </p:nvSpPr>
        <p:spPr>
          <a:xfrm>
            <a:off x="8083826" y="1376891"/>
            <a:ext cx="4015409" cy="4931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/>
              <a:t>Project </a:t>
            </a:r>
            <a:r>
              <a:rPr lang="de-DE" sz="1600" b="1" dirty="0" err="1"/>
              <a:t>Overview</a:t>
            </a:r>
            <a:endParaRPr lang="de-DE" sz="1600" b="1" dirty="0"/>
          </a:p>
          <a:p>
            <a:pPr marL="0" indent="0">
              <a:buNone/>
            </a:pPr>
            <a:r>
              <a:rPr lang="de-DE" sz="1600" b="1" dirty="0"/>
              <a:t>VIA:</a:t>
            </a:r>
            <a:r>
              <a:rPr lang="de-DE" sz="1600" dirty="0"/>
              <a:t> SDG Reporting Project</a:t>
            </a:r>
          </a:p>
          <a:p>
            <a:pPr marL="0" indent="0">
              <a:buNone/>
            </a:pPr>
            <a:r>
              <a:rPr lang="de-DE" sz="1000" dirty="0">
                <a:hlinkClick r:id="rId6"/>
              </a:rPr>
              <a:t>https://forum-via.org/service/sdg-reporter/</a:t>
            </a:r>
            <a:endParaRPr lang="de-DE" sz="1000" dirty="0"/>
          </a:p>
          <a:p>
            <a:pPr marL="0" indent="0">
              <a:buNone/>
            </a:pPr>
            <a:r>
              <a:rPr lang="de-DE" sz="1600" dirty="0"/>
              <a:t>The </a:t>
            </a:r>
            <a:r>
              <a:rPr lang="de-DE" sz="1600" b="1" dirty="0"/>
              <a:t>Höpners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10.000 km on </a:t>
            </a:r>
            <a:r>
              <a:rPr lang="de-DE" sz="1600" dirty="0" err="1"/>
              <a:t>their</a:t>
            </a:r>
            <a:r>
              <a:rPr lang="de-DE" sz="1600" dirty="0"/>
              <a:t> </a:t>
            </a:r>
            <a:r>
              <a:rPr lang="de-DE" sz="1600" dirty="0" err="1"/>
              <a:t>way</a:t>
            </a:r>
            <a:r>
              <a:rPr lang="de-DE" sz="1600" dirty="0"/>
              <a:t> </a:t>
            </a:r>
            <a:r>
              <a:rPr lang="de-DE" sz="1600" dirty="0" err="1"/>
              <a:t>through</a:t>
            </a:r>
            <a:r>
              <a:rPr lang="de-DE" sz="1600" dirty="0"/>
              <a:t> Europe on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mission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identify</a:t>
            </a:r>
            <a:r>
              <a:rPr lang="de-DE" sz="1600" dirty="0"/>
              <a:t> </a:t>
            </a:r>
            <a:r>
              <a:rPr lang="de-DE" sz="1600" dirty="0" err="1"/>
              <a:t>sustainable</a:t>
            </a:r>
            <a:r>
              <a:rPr lang="de-DE" sz="1600" dirty="0"/>
              <a:t> </a:t>
            </a:r>
            <a:r>
              <a:rPr lang="de-DE" sz="1600" dirty="0" err="1"/>
              <a:t>projects</a:t>
            </a:r>
            <a:r>
              <a:rPr lang="de-DE" sz="1600" dirty="0"/>
              <a:t>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School Project: </a:t>
            </a:r>
          </a:p>
          <a:p>
            <a:pPr marL="0" indent="0">
              <a:buNone/>
            </a:pPr>
            <a:r>
              <a:rPr lang="de-DE" sz="1600" dirty="0"/>
              <a:t>HLTW 13 </a:t>
            </a:r>
            <a:r>
              <a:rPr lang="de-DE" sz="1600" b="1" dirty="0"/>
              <a:t>Bergheidengasse </a:t>
            </a:r>
            <a:r>
              <a:rPr lang="de-DE" sz="1600" dirty="0"/>
              <a:t>Vienna</a:t>
            </a:r>
          </a:p>
          <a:p>
            <a:pPr marL="0" indent="0">
              <a:buNone/>
            </a:pPr>
            <a:r>
              <a:rPr lang="de-DE" sz="1000" dirty="0">
                <a:hlinkClick r:id="rId7"/>
              </a:rPr>
              <a:t>https://www.bergheidengasse.at</a:t>
            </a:r>
            <a:endParaRPr lang="de-DE" sz="1000" dirty="0"/>
          </a:p>
          <a:p>
            <a:pPr marL="0" indent="0">
              <a:buNone/>
            </a:pPr>
            <a:r>
              <a:rPr lang="de-DE" sz="1600" dirty="0" err="1"/>
              <a:t>supports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analysing</a:t>
            </a:r>
            <a:r>
              <a:rPr lang="de-DE" sz="1600" dirty="0"/>
              <a:t> </a:t>
            </a:r>
            <a:r>
              <a:rPr lang="de-DE" sz="1600" dirty="0" err="1"/>
              <a:t>danube</a:t>
            </a:r>
            <a:r>
              <a:rPr lang="de-DE" sz="1600" dirty="0"/>
              <a:t> </a:t>
            </a:r>
            <a:r>
              <a:rPr lang="de-DE" sz="1600" dirty="0" err="1"/>
              <a:t>water</a:t>
            </a:r>
            <a:r>
              <a:rPr lang="de-DE" sz="1600" dirty="0"/>
              <a:t> and </a:t>
            </a:r>
            <a:r>
              <a:rPr lang="de-DE" sz="1600" dirty="0" err="1"/>
              <a:t>facilitating</a:t>
            </a:r>
            <a:r>
              <a:rPr lang="de-DE" sz="1600" dirty="0"/>
              <a:t> Schools Clean </a:t>
            </a:r>
            <a:r>
              <a:rPr lang="de-DE" sz="1600" dirty="0" err="1"/>
              <a:t>Ups</a:t>
            </a:r>
            <a:r>
              <a:rPr lang="de-DE" sz="1600" dirty="0"/>
              <a:t> in 15 European countries in Spring 2023  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support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b="1" dirty="0"/>
              <a:t>River &amp; </a:t>
            </a:r>
            <a:r>
              <a:rPr lang="de-DE" sz="1600" b="1" dirty="0" err="1"/>
              <a:t>Danube</a:t>
            </a:r>
            <a:r>
              <a:rPr lang="de-DE" sz="1600" b="1" dirty="0"/>
              <a:t> Clean </a:t>
            </a:r>
            <a:r>
              <a:rPr lang="de-DE" sz="1600" b="1" dirty="0" err="1"/>
              <a:t>up</a:t>
            </a:r>
            <a:r>
              <a:rPr lang="de-DE" sz="1600" dirty="0"/>
              <a:t>:</a:t>
            </a:r>
          </a:p>
          <a:p>
            <a:pPr marL="0" indent="0">
              <a:buNone/>
            </a:pPr>
            <a:r>
              <a:rPr lang="de-DE" sz="1100" dirty="0">
                <a:hlinkClick r:id="rId8"/>
              </a:rPr>
              <a:t>https://www.donaucleanup.org/de</a:t>
            </a:r>
            <a:endParaRPr lang="de-DE" sz="11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1070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64DD0-D166-3DB4-A898-8A29D1AE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65" y="0"/>
            <a:ext cx="10515600" cy="1325563"/>
          </a:xfrm>
        </p:spPr>
        <p:txBody>
          <a:bodyPr>
            <a:normAutofit/>
          </a:bodyPr>
          <a:lstStyle/>
          <a:p>
            <a:r>
              <a:rPr lang="de-DE" b="1" dirty="0"/>
              <a:t>Tour </a:t>
            </a:r>
            <a:r>
              <a:rPr lang="de-DE" b="1" dirty="0" err="1"/>
              <a:t>of</a:t>
            </a:r>
            <a:r>
              <a:rPr lang="de-DE" b="1" dirty="0"/>
              <a:t> Höpner &amp; Höpner &amp; VIA &amp; HLTW 13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B68451-4C95-1253-AEF4-8E6F174D24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160" y="1515934"/>
            <a:ext cx="4617064" cy="2716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AF9C0C-955F-A996-E2D8-FEC177298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289" y="2625122"/>
            <a:ext cx="2634109" cy="17272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3115D5-D821-DECC-D491-1CD6FC2DF5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289" y="1488536"/>
            <a:ext cx="2634109" cy="100374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597CB79-40BD-5AD4-4D8C-83065896F1A3}"/>
              </a:ext>
            </a:extLst>
          </p:cNvPr>
          <p:cNvSpPr txBox="1"/>
          <p:nvPr/>
        </p:nvSpPr>
        <p:spPr>
          <a:xfrm>
            <a:off x="7363160" y="4406803"/>
            <a:ext cx="4617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hlinkClick r:id="rId5"/>
              </a:rPr>
              <a:t>https://www.youtube.com/watch?v=tkXqdn3donk&amp;t=31s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D5DA83F-8316-0CD1-9BC5-72D02C4ACAF0}"/>
              </a:ext>
            </a:extLst>
          </p:cNvPr>
          <p:cNvSpPr txBox="1">
            <a:spLocks/>
          </p:cNvSpPr>
          <p:nvPr/>
        </p:nvSpPr>
        <p:spPr>
          <a:xfrm>
            <a:off x="211776" y="1325563"/>
            <a:ext cx="4015409" cy="4931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/>
              <a:t>Project </a:t>
            </a:r>
            <a:r>
              <a:rPr lang="de-DE" sz="1600" b="1" dirty="0" err="1"/>
              <a:t>Overview</a:t>
            </a:r>
            <a:endParaRPr lang="de-DE" sz="1600" b="1" dirty="0"/>
          </a:p>
          <a:p>
            <a:pPr marL="0" indent="0">
              <a:buNone/>
            </a:pPr>
            <a:r>
              <a:rPr lang="de-DE" sz="1600" b="1" dirty="0"/>
              <a:t>VIA:</a:t>
            </a:r>
            <a:r>
              <a:rPr lang="de-DE" sz="1600" dirty="0"/>
              <a:t> SDG Reporting Project</a:t>
            </a:r>
          </a:p>
          <a:p>
            <a:pPr marL="0" indent="0">
              <a:buNone/>
            </a:pPr>
            <a:r>
              <a:rPr lang="de-DE" sz="1000" dirty="0">
                <a:hlinkClick r:id="rId6"/>
              </a:rPr>
              <a:t>https://forum-via.org/service/sdg-reporter/</a:t>
            </a:r>
            <a:endParaRPr lang="de-DE" sz="1000" dirty="0"/>
          </a:p>
          <a:p>
            <a:pPr marL="0" indent="0">
              <a:buNone/>
            </a:pPr>
            <a:r>
              <a:rPr lang="de-DE" sz="1600" dirty="0"/>
              <a:t>The </a:t>
            </a:r>
            <a:r>
              <a:rPr lang="de-DE" sz="1600" b="1" dirty="0"/>
              <a:t>Höpners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10.000 km on </a:t>
            </a:r>
            <a:r>
              <a:rPr lang="de-DE" sz="1600" dirty="0" err="1"/>
              <a:t>their</a:t>
            </a:r>
            <a:r>
              <a:rPr lang="de-DE" sz="1600" dirty="0"/>
              <a:t> </a:t>
            </a:r>
            <a:r>
              <a:rPr lang="de-DE" sz="1600" dirty="0" err="1"/>
              <a:t>way</a:t>
            </a:r>
            <a:r>
              <a:rPr lang="de-DE" sz="1600" dirty="0"/>
              <a:t> </a:t>
            </a:r>
            <a:r>
              <a:rPr lang="de-DE" sz="1600" dirty="0" err="1"/>
              <a:t>through</a:t>
            </a:r>
            <a:r>
              <a:rPr lang="de-DE" sz="1600" dirty="0"/>
              <a:t> Europe on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mission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identify</a:t>
            </a:r>
            <a:r>
              <a:rPr lang="de-DE" sz="1600" dirty="0"/>
              <a:t> </a:t>
            </a:r>
            <a:r>
              <a:rPr lang="de-DE" sz="1600" dirty="0" err="1"/>
              <a:t>sustainable</a:t>
            </a:r>
            <a:r>
              <a:rPr lang="de-DE" sz="1600" dirty="0"/>
              <a:t> </a:t>
            </a:r>
            <a:r>
              <a:rPr lang="de-DE" sz="1600" dirty="0" err="1"/>
              <a:t>projects</a:t>
            </a:r>
            <a:r>
              <a:rPr lang="de-DE" sz="1600" dirty="0"/>
              <a:t>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School Project: </a:t>
            </a:r>
          </a:p>
          <a:p>
            <a:pPr marL="0" indent="0">
              <a:buNone/>
            </a:pPr>
            <a:r>
              <a:rPr lang="de-DE" sz="1600" dirty="0"/>
              <a:t>HLTW 13 </a:t>
            </a:r>
            <a:r>
              <a:rPr lang="de-DE" sz="1600" b="1" dirty="0"/>
              <a:t>Bergheidengasse </a:t>
            </a:r>
            <a:r>
              <a:rPr lang="de-DE" sz="1600" dirty="0"/>
              <a:t>Vienna</a:t>
            </a:r>
          </a:p>
          <a:p>
            <a:pPr marL="0" indent="0">
              <a:buNone/>
            </a:pPr>
            <a:r>
              <a:rPr lang="de-DE" sz="1000" dirty="0">
                <a:hlinkClick r:id="rId7"/>
              </a:rPr>
              <a:t>https://www.bergheidengasse.at</a:t>
            </a:r>
            <a:endParaRPr lang="de-DE" sz="1000" dirty="0"/>
          </a:p>
          <a:p>
            <a:pPr marL="0" indent="0">
              <a:buNone/>
            </a:pPr>
            <a:r>
              <a:rPr lang="de-DE" sz="1600" dirty="0" err="1"/>
              <a:t>supports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analysing</a:t>
            </a:r>
            <a:r>
              <a:rPr lang="de-DE" sz="1600" dirty="0"/>
              <a:t> </a:t>
            </a:r>
            <a:r>
              <a:rPr lang="de-DE" sz="1600" dirty="0" err="1"/>
              <a:t>danube</a:t>
            </a:r>
            <a:r>
              <a:rPr lang="de-DE" sz="1600" dirty="0"/>
              <a:t> </a:t>
            </a:r>
            <a:r>
              <a:rPr lang="de-DE" sz="1600" dirty="0" err="1"/>
              <a:t>water</a:t>
            </a:r>
            <a:r>
              <a:rPr lang="de-DE" sz="1600" dirty="0"/>
              <a:t> and </a:t>
            </a:r>
            <a:r>
              <a:rPr lang="de-DE" sz="1600" dirty="0" err="1"/>
              <a:t>facilitating</a:t>
            </a:r>
            <a:r>
              <a:rPr lang="de-DE" sz="1600" dirty="0"/>
              <a:t> Schools River Clean </a:t>
            </a:r>
            <a:r>
              <a:rPr lang="de-DE" sz="1600" dirty="0" err="1"/>
              <a:t>Ups</a:t>
            </a:r>
            <a:r>
              <a:rPr lang="de-DE" sz="1600" dirty="0"/>
              <a:t> in 15 European countries in Spring 2023  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support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b="1" dirty="0"/>
              <a:t>River &amp; </a:t>
            </a:r>
            <a:r>
              <a:rPr lang="de-DE" sz="1600" b="1" dirty="0" err="1"/>
              <a:t>Danube</a:t>
            </a:r>
            <a:r>
              <a:rPr lang="de-DE" sz="1600" b="1" dirty="0"/>
              <a:t> Clean </a:t>
            </a:r>
            <a:r>
              <a:rPr lang="de-DE" sz="1600" b="1" dirty="0" err="1"/>
              <a:t>up</a:t>
            </a:r>
            <a:r>
              <a:rPr lang="de-DE" sz="1600" dirty="0"/>
              <a:t>:</a:t>
            </a:r>
          </a:p>
          <a:p>
            <a:pPr marL="0" indent="0">
              <a:buNone/>
            </a:pPr>
            <a:r>
              <a:rPr lang="de-DE" sz="1100" dirty="0">
                <a:hlinkClick r:id="rId8"/>
              </a:rPr>
              <a:t>https://www.donaucleanup.org/de</a:t>
            </a:r>
            <a:endParaRPr lang="de-DE" sz="11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9422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9074E-77CE-9B24-5FE3-722208299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0" y="32140"/>
            <a:ext cx="12033198" cy="1325563"/>
          </a:xfrm>
        </p:spPr>
        <p:txBody>
          <a:bodyPr>
            <a:normAutofit/>
          </a:bodyPr>
          <a:lstStyle/>
          <a:p>
            <a:r>
              <a:rPr lang="de-DE" sz="3600" b="1" dirty="0" err="1"/>
              <a:t>Water</a:t>
            </a:r>
            <a:r>
              <a:rPr lang="de-DE" sz="3600" b="1" dirty="0"/>
              <a:t> Analysis &amp; Project Management</a:t>
            </a:r>
            <a:br>
              <a:rPr lang="de-DE" sz="3600" b="1" dirty="0"/>
            </a:br>
            <a:r>
              <a:rPr lang="de-DE" sz="3600" b="1" dirty="0"/>
              <a:t>Bergheidengasse &amp; EU </a:t>
            </a:r>
            <a:r>
              <a:rPr lang="de-DE" sz="3600" b="1" dirty="0" err="1"/>
              <a:t>Parliament</a:t>
            </a:r>
            <a:r>
              <a:rPr lang="de-DE" sz="3600" b="1" dirty="0"/>
              <a:t> Ambassador Project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69F702-0AF1-EA70-6AE4-29AC93C584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15" y="1357703"/>
            <a:ext cx="3314135" cy="20368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E0C0AB2-11A5-10A2-8F77-26B9931C8F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82" y="2154689"/>
            <a:ext cx="3352599" cy="26175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FEBB6E-3460-BCDB-F21A-80D49792A8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21" y="3614957"/>
            <a:ext cx="2579826" cy="16048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3C2E66-2940-BF5F-3B8F-489979B563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952" y="128130"/>
            <a:ext cx="935566" cy="92151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FF1FF0E-8772-DE8A-8B9E-0EC2355D3F8A}"/>
              </a:ext>
            </a:extLst>
          </p:cNvPr>
          <p:cNvSpPr txBox="1"/>
          <p:nvPr/>
        </p:nvSpPr>
        <p:spPr>
          <a:xfrm>
            <a:off x="155714" y="6118742"/>
            <a:ext cx="33525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hlinkClick r:id="rId6"/>
              </a:rPr>
              <a:t>https://www.bergheidengasse.at</a:t>
            </a:r>
            <a:endParaRPr lang="de-DE" sz="1000" dirty="0"/>
          </a:p>
          <a:p>
            <a:endParaRPr lang="de-DE" sz="1000" dirty="0"/>
          </a:p>
          <a:p>
            <a:r>
              <a:rPr lang="de-AT" sz="1000" b="0" i="0" u="sng" dirty="0">
                <a:solidFill>
                  <a:srgbClr val="C26D00"/>
                </a:solidFill>
                <a:effectLst/>
                <a:latin typeface="Helvetica" pitchFamily="2" charset="0"/>
                <a:hlinkClick r:id="rId7" tooltip="https://padlet.com/wernerholzheu/iz7gkd3cuoxx9f1v"/>
              </a:rPr>
              <a:t>https://padlet.com/wernerholzheu/iz7gkd3cuoxx9f1v</a:t>
            </a:r>
            <a:endParaRPr lang="de-AT" sz="1000" b="0" i="0" u="sng" dirty="0">
              <a:solidFill>
                <a:srgbClr val="C26D00"/>
              </a:solidFill>
              <a:effectLst/>
              <a:latin typeface="Helvetica" pitchFamily="2" charset="0"/>
            </a:endParaRPr>
          </a:p>
          <a:p>
            <a:endParaRPr lang="de-AT" sz="1400" u="sng" dirty="0">
              <a:solidFill>
                <a:srgbClr val="C26D00"/>
              </a:solidFill>
              <a:latin typeface="Helvetica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C1BDC80-88D4-C5FC-11EB-57F42AD8D5EF}"/>
              </a:ext>
            </a:extLst>
          </p:cNvPr>
          <p:cNvSpPr txBox="1"/>
          <p:nvPr/>
        </p:nvSpPr>
        <p:spPr>
          <a:xfrm>
            <a:off x="8132287" y="3738560"/>
            <a:ext cx="283927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hlinkClick r:id="rId8"/>
              </a:rPr>
              <a:t>https://petkupa.hu/hu_HU/</a:t>
            </a:r>
            <a:endParaRPr lang="de-DE" sz="1400" dirty="0"/>
          </a:p>
          <a:p>
            <a:pPr lvl="1"/>
            <a:r>
              <a:rPr lang="de-AT" sz="1000" b="0" i="0" dirty="0">
                <a:effectLst/>
                <a:latin typeface="Calibri" panose="020F0502020204030204" pitchFamily="34" charset="0"/>
                <a:hlinkClick r:id="rId9" tooltip="https://youtu.be/E7qLKZsVIKE"/>
              </a:rPr>
              <a:t>https://youtu.be/E7qLKZsVIKE</a:t>
            </a:r>
            <a:r>
              <a:rPr lang="de-A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/>
            <a:r>
              <a:rPr lang="de-AT" sz="1000" b="0" i="0" dirty="0">
                <a:effectLst/>
                <a:latin typeface="Calibri" panose="020F0502020204030204" pitchFamily="34" charset="0"/>
                <a:hlinkClick r:id="rId10" tooltip="https://youtu.be/KiypBTOCGeU"/>
              </a:rPr>
              <a:t>https://youtu.be/KiypBTOCGeU</a:t>
            </a:r>
            <a:r>
              <a:rPr lang="de-A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  <a:endParaRPr lang="de-DE" sz="10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37CA337-60F2-C459-A404-495BF57480F1}"/>
              </a:ext>
            </a:extLst>
          </p:cNvPr>
          <p:cNvSpPr txBox="1"/>
          <p:nvPr/>
        </p:nvSpPr>
        <p:spPr>
          <a:xfrm>
            <a:off x="5048589" y="2943115"/>
            <a:ext cx="6509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Research &amp; </a:t>
            </a:r>
            <a:r>
              <a:rPr lang="de-DE" u="sng" dirty="0" err="1"/>
              <a:t>Identification</a:t>
            </a:r>
            <a:r>
              <a:rPr lang="de-DE" u="sng" dirty="0"/>
              <a:t> </a:t>
            </a:r>
            <a:r>
              <a:rPr lang="de-DE" u="sng" dirty="0" err="1"/>
              <a:t>of</a:t>
            </a:r>
            <a:r>
              <a:rPr lang="de-DE" u="sng" dirty="0"/>
              <a:t> </a:t>
            </a:r>
            <a:r>
              <a:rPr lang="de-DE" u="sng" dirty="0" err="1"/>
              <a:t>partners</a:t>
            </a:r>
            <a:r>
              <a:rPr lang="de-DE" u="sng" dirty="0"/>
              <a:t> &amp; and Schools in EU Countries</a:t>
            </a:r>
          </a:p>
          <a:p>
            <a:r>
              <a:rPr lang="de-DE" u="sng" dirty="0"/>
              <a:t>(2 </a:t>
            </a:r>
            <a:r>
              <a:rPr lang="de-DE" u="sng" dirty="0" err="1"/>
              <a:t>classes</a:t>
            </a:r>
            <a:r>
              <a:rPr lang="de-DE" u="sng" dirty="0"/>
              <a:t> 4HRD, 4HKC):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BDFA54-9460-6FB7-1109-53EFEB3714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0664" y="1737909"/>
            <a:ext cx="1643262" cy="105609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1EE2199-DFAA-EF32-14B7-BEB910C2D6C1}"/>
              </a:ext>
            </a:extLst>
          </p:cNvPr>
          <p:cNvSpPr txBox="1"/>
          <p:nvPr/>
        </p:nvSpPr>
        <p:spPr>
          <a:xfrm>
            <a:off x="5048589" y="1292773"/>
            <a:ext cx="425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err="1"/>
              <a:t>Water</a:t>
            </a:r>
            <a:r>
              <a:rPr lang="de-DE" u="sng" dirty="0"/>
              <a:t> Analysis (2 </a:t>
            </a:r>
            <a:r>
              <a:rPr lang="de-DE" u="sng" dirty="0" err="1"/>
              <a:t>classes</a:t>
            </a:r>
            <a:r>
              <a:rPr lang="de-DE" u="sng" dirty="0"/>
              <a:t>: 2HKC and 1HSB):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3F21A5B-D69E-332F-E5EB-8F4457F55809}"/>
              </a:ext>
            </a:extLst>
          </p:cNvPr>
          <p:cNvSpPr txBox="1"/>
          <p:nvPr/>
        </p:nvSpPr>
        <p:spPr>
          <a:xfrm>
            <a:off x="5048589" y="5380561"/>
            <a:ext cx="524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EU Ambassador School Project (2 </a:t>
            </a:r>
            <a:r>
              <a:rPr lang="de-DE" u="sng" dirty="0" err="1"/>
              <a:t>classes</a:t>
            </a:r>
            <a:r>
              <a:rPr lang="de-DE" u="sng" dirty="0"/>
              <a:t> 4HRD, 4HKC)</a:t>
            </a:r>
          </a:p>
        </p:txBody>
      </p:sp>
    </p:spTree>
    <p:extLst>
      <p:ext uri="{BB962C8B-B14F-4D97-AF65-F5344CB8AC3E}">
        <p14:creationId xmlns:p14="http://schemas.microsoft.com/office/powerpoint/2010/main" val="129113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EBDE5-692A-1474-DBD9-72DE8FB7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63" y="221224"/>
            <a:ext cx="10515600" cy="1325563"/>
          </a:xfrm>
        </p:spPr>
        <p:txBody>
          <a:bodyPr>
            <a:normAutofit/>
          </a:bodyPr>
          <a:lstStyle/>
          <a:p>
            <a:r>
              <a:rPr lang="de-DE" b="1" dirty="0"/>
              <a:t>Schools Clean </a:t>
            </a:r>
            <a:r>
              <a:rPr lang="de-DE" b="1" dirty="0" err="1"/>
              <a:t>Ups</a:t>
            </a:r>
            <a:r>
              <a:rPr lang="de-DE" b="1" dirty="0"/>
              <a:t> </a:t>
            </a:r>
            <a:r>
              <a:rPr lang="de-DE" b="1" dirty="0" err="1"/>
              <a:t>supported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founding</a:t>
            </a:r>
            <a:r>
              <a:rPr lang="de-DE" b="1" dirty="0"/>
              <a:t> </a:t>
            </a:r>
            <a:r>
              <a:rPr lang="de-DE" b="1" dirty="0" err="1"/>
              <a:t>organisations</a:t>
            </a:r>
            <a:r>
              <a:rPr lang="de-DE" b="1" dirty="0"/>
              <a:t> </a:t>
            </a:r>
            <a:r>
              <a:rPr lang="de-DE" b="1" dirty="0" err="1"/>
              <a:t>Danube</a:t>
            </a:r>
            <a:r>
              <a:rPr lang="de-DE" b="1" dirty="0"/>
              <a:t> / Rhine Clean Up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25B25F-4347-1D3C-5470-5880A8E7F2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83" y="1806043"/>
            <a:ext cx="5577177" cy="38656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0C711B-024D-950B-9053-E535576D2278}"/>
              </a:ext>
            </a:extLst>
          </p:cNvPr>
          <p:cNvSpPr txBox="1"/>
          <p:nvPr/>
        </p:nvSpPr>
        <p:spPr>
          <a:xfrm>
            <a:off x="732183" y="5990445"/>
            <a:ext cx="3844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https://www.donaucleanup.org/de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37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5C165-DFB1-7E51-FF1C-CECF4AB0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7" y="365125"/>
            <a:ext cx="11515411" cy="1325563"/>
          </a:xfrm>
        </p:spPr>
        <p:txBody>
          <a:bodyPr/>
          <a:lstStyle/>
          <a:p>
            <a:r>
              <a:rPr lang="de-DE" b="1" dirty="0"/>
              <a:t>Potential Timeline 2023: Schools Clean Up Project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9C1538-B4DE-1364-AC41-37585E8F6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err="1"/>
              <a:t>January</a:t>
            </a:r>
            <a:r>
              <a:rPr lang="de-DE" dirty="0"/>
              <a:t>: Research &amp; Communication </a:t>
            </a:r>
          </a:p>
          <a:p>
            <a:r>
              <a:rPr lang="de-DE" dirty="0" err="1"/>
              <a:t>February</a:t>
            </a:r>
            <a:r>
              <a:rPr lang="de-DE" dirty="0"/>
              <a:t>: </a:t>
            </a:r>
            <a:r>
              <a:rPr lang="de-DE" b="1" dirty="0" err="1"/>
              <a:t>Identification</a:t>
            </a:r>
            <a:r>
              <a:rPr lang="de-DE" b="1" dirty="0"/>
              <a:t> and </a:t>
            </a:r>
            <a:r>
              <a:rPr lang="de-DE" b="1" dirty="0" err="1"/>
              <a:t>motivation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participating</a:t>
            </a:r>
            <a:r>
              <a:rPr lang="de-DE" b="1" dirty="0"/>
              <a:t> </a:t>
            </a:r>
            <a:r>
              <a:rPr lang="de-DE" b="1" dirty="0" err="1"/>
              <a:t>schools</a:t>
            </a:r>
            <a:endParaRPr lang="de-DE" b="1" dirty="0"/>
          </a:p>
          <a:p>
            <a:r>
              <a:rPr lang="de-DE" b="1" dirty="0"/>
              <a:t>8th </a:t>
            </a:r>
            <a:r>
              <a:rPr lang="de-DE" b="1" dirty="0" err="1"/>
              <a:t>or</a:t>
            </a:r>
            <a:r>
              <a:rPr lang="de-DE" b="1" dirty="0"/>
              <a:t> March </a:t>
            </a:r>
            <a:r>
              <a:rPr lang="de-DE" dirty="0"/>
              <a:t>1st clean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2 Classes (4HKC and 1 HSB) … Green Heroes</a:t>
            </a:r>
          </a:p>
          <a:p>
            <a:r>
              <a:rPr lang="de-DE" dirty="0"/>
              <a:t>March: </a:t>
            </a:r>
            <a:r>
              <a:rPr lang="de-DE" b="1" dirty="0" err="1"/>
              <a:t>Identification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spots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clean </a:t>
            </a:r>
            <a:r>
              <a:rPr lang="de-DE" b="1" dirty="0" err="1"/>
              <a:t>ups</a:t>
            </a:r>
            <a:r>
              <a:rPr lang="de-DE" b="1" dirty="0"/>
              <a:t> </a:t>
            </a:r>
            <a:r>
              <a:rPr lang="de-DE" dirty="0"/>
              <a:t>and </a:t>
            </a:r>
            <a:r>
              <a:rPr lang="de-DE" b="1" dirty="0" err="1"/>
              <a:t>registration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b="1" dirty="0"/>
              <a:t> </a:t>
            </a:r>
            <a:r>
              <a:rPr lang="de-DE" b="1" dirty="0" err="1"/>
              <a:t>participating</a:t>
            </a:r>
            <a:r>
              <a:rPr lang="de-DE" dirty="0"/>
              <a:t> </a:t>
            </a:r>
            <a:r>
              <a:rPr lang="de-DE" dirty="0" err="1"/>
              <a:t>schools</a:t>
            </a:r>
            <a:r>
              <a:rPr lang="de-DE" dirty="0"/>
              <a:t>, </a:t>
            </a:r>
            <a:r>
              <a:rPr lang="de-DE" dirty="0" err="1"/>
              <a:t>coordination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organisation</a:t>
            </a:r>
            <a:r>
              <a:rPr lang="de-DE" dirty="0"/>
              <a:t> </a:t>
            </a:r>
            <a:r>
              <a:rPr lang="de-DE" sz="1400" dirty="0"/>
              <a:t>(</a:t>
            </a:r>
            <a:r>
              <a:rPr lang="de-DE" sz="1400" dirty="0">
                <a:hlinkClick r:id="rId2"/>
              </a:rPr>
              <a:t>https://www.trashout.ngo/de/home</a:t>
            </a:r>
            <a:r>
              <a:rPr lang="de-DE" sz="1400" dirty="0"/>
              <a:t>)</a:t>
            </a:r>
          </a:p>
          <a:p>
            <a:r>
              <a:rPr lang="de-DE" dirty="0"/>
              <a:t>April: </a:t>
            </a:r>
            <a:r>
              <a:rPr lang="de-DE" dirty="0" err="1"/>
              <a:t>Get</a:t>
            </a:r>
            <a:r>
              <a:rPr lang="de-DE" dirty="0"/>
              <a:t> Clean </a:t>
            </a:r>
            <a:r>
              <a:rPr lang="de-DE" dirty="0" err="1"/>
              <a:t>up</a:t>
            </a:r>
            <a:r>
              <a:rPr lang="de-DE" dirty="0"/>
              <a:t> material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river</a:t>
            </a:r>
            <a:r>
              <a:rPr lang="de-DE" dirty="0"/>
              <a:t> / </a:t>
            </a:r>
            <a:r>
              <a:rPr lang="de-DE" b="1" dirty="0" err="1"/>
              <a:t>danube</a:t>
            </a:r>
            <a:r>
              <a:rPr lang="de-DE" b="1" dirty="0"/>
              <a:t> clean </a:t>
            </a:r>
            <a:r>
              <a:rPr lang="de-DE" b="1" dirty="0" err="1"/>
              <a:t>up</a:t>
            </a:r>
            <a:r>
              <a:rPr lang="de-DE" b="1" dirty="0"/>
              <a:t> (</a:t>
            </a:r>
            <a:r>
              <a:rPr lang="de-DE" b="1" dirty="0" err="1"/>
              <a:t>gloves</a:t>
            </a:r>
            <a:r>
              <a:rPr lang="de-DE" b="1" dirty="0"/>
              <a:t>, </a:t>
            </a:r>
            <a:r>
              <a:rPr lang="de-DE" b="1" dirty="0" err="1"/>
              <a:t>grippers</a:t>
            </a:r>
            <a:r>
              <a:rPr lang="de-DE" b="1" dirty="0"/>
              <a:t>, </a:t>
            </a:r>
            <a:r>
              <a:rPr lang="de-DE" b="1" dirty="0" err="1"/>
              <a:t>waste</a:t>
            </a:r>
            <a:r>
              <a:rPr lang="de-DE" b="1" dirty="0"/>
              <a:t> </a:t>
            </a:r>
            <a:r>
              <a:rPr lang="de-DE" b="1" dirty="0" err="1"/>
              <a:t>bags</a:t>
            </a:r>
            <a:r>
              <a:rPr lang="de-DE" b="1" dirty="0"/>
              <a:t>)</a:t>
            </a:r>
          </a:p>
          <a:p>
            <a:r>
              <a:rPr lang="de-DE" dirty="0"/>
              <a:t>Bergheidengasse Clean </a:t>
            </a:r>
            <a:r>
              <a:rPr lang="de-DE" dirty="0" err="1"/>
              <a:t>up</a:t>
            </a:r>
            <a:r>
              <a:rPr lang="de-DE" dirty="0"/>
              <a:t> in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Danube</a:t>
            </a:r>
            <a:r>
              <a:rPr lang="de-DE" dirty="0"/>
              <a:t> Clean </a:t>
            </a:r>
            <a:r>
              <a:rPr lang="de-DE" dirty="0" err="1"/>
              <a:t>up</a:t>
            </a:r>
            <a:r>
              <a:rPr lang="de-DE" dirty="0"/>
              <a:t> … last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May (100 </a:t>
            </a:r>
            <a:r>
              <a:rPr lang="de-DE" dirty="0" err="1"/>
              <a:t>students</a:t>
            </a:r>
            <a:r>
              <a:rPr lang="de-DE" dirty="0"/>
              <a:t>)</a:t>
            </a:r>
          </a:p>
          <a:p>
            <a:r>
              <a:rPr lang="de-DE" dirty="0"/>
              <a:t>May &amp; June: Goal at least 15 </a:t>
            </a:r>
            <a:r>
              <a:rPr lang="de-DE" b="1" dirty="0"/>
              <a:t>Clean </a:t>
            </a:r>
            <a:r>
              <a:rPr lang="de-DE" b="1" dirty="0" err="1"/>
              <a:t>ups</a:t>
            </a:r>
            <a:r>
              <a:rPr lang="de-DE" b="1" dirty="0"/>
              <a:t> </a:t>
            </a:r>
            <a:r>
              <a:rPr lang="de-DE" dirty="0"/>
              <a:t>…1 Schools Clean </a:t>
            </a:r>
            <a:r>
              <a:rPr lang="de-DE" dirty="0" err="1"/>
              <a:t>Ups</a:t>
            </a:r>
            <a:r>
              <a:rPr lang="de-DE" dirty="0"/>
              <a:t> per </a:t>
            </a:r>
            <a:r>
              <a:rPr lang="de-DE" dirty="0" err="1"/>
              <a:t>country</a:t>
            </a:r>
            <a:r>
              <a:rPr lang="de-DE" dirty="0"/>
              <a:t> and  </a:t>
            </a:r>
            <a:r>
              <a:rPr lang="de-DE" dirty="0" err="1"/>
              <a:t>communication</a:t>
            </a:r>
            <a:r>
              <a:rPr lang="de-DE" dirty="0"/>
              <a:t> on social </a:t>
            </a:r>
            <a:r>
              <a:rPr lang="de-DE" dirty="0" err="1"/>
              <a:t>media</a:t>
            </a:r>
            <a:endParaRPr lang="de-DE" dirty="0"/>
          </a:p>
          <a:p>
            <a:r>
              <a:rPr lang="de-DE" dirty="0"/>
              <a:t>4th – 8th </a:t>
            </a:r>
            <a:r>
              <a:rPr lang="de-DE" dirty="0" err="1"/>
              <a:t>of</a:t>
            </a:r>
            <a:r>
              <a:rPr lang="de-DE" dirty="0"/>
              <a:t> June 2 Classes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&gt; </a:t>
            </a:r>
            <a:r>
              <a:rPr lang="de-DE" dirty="0" err="1"/>
              <a:t>meeting</a:t>
            </a:r>
            <a:r>
              <a:rPr lang="de-DE" dirty="0"/>
              <a:t> Austrian MP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European </a:t>
            </a:r>
            <a:r>
              <a:rPr lang="de-DE" dirty="0" err="1"/>
              <a:t>Parliament</a:t>
            </a:r>
            <a:r>
              <a:rPr lang="de-DE" dirty="0"/>
              <a:t> and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  <a:p>
            <a:r>
              <a:rPr lang="de-DE" dirty="0" err="1"/>
              <a:t>Establish</a:t>
            </a:r>
            <a:r>
              <a:rPr lang="de-DE" dirty="0"/>
              <a:t> </a:t>
            </a:r>
            <a:r>
              <a:rPr lang="de-DE" b="1" dirty="0"/>
              <a:t>annual </a:t>
            </a:r>
            <a:r>
              <a:rPr lang="de-DE" dirty="0"/>
              <a:t>Schools Clean Up Project </a:t>
            </a:r>
          </a:p>
        </p:txBody>
      </p:sp>
    </p:spTree>
    <p:extLst>
      <p:ext uri="{BB962C8B-B14F-4D97-AF65-F5344CB8AC3E}">
        <p14:creationId xmlns:p14="http://schemas.microsoft.com/office/powerpoint/2010/main" val="381052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5F564-EB2E-3886-F29B-1AF6C35D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participating</a:t>
            </a:r>
            <a:r>
              <a:rPr lang="de-DE" dirty="0"/>
              <a:t> </a:t>
            </a:r>
            <a:r>
              <a:rPr lang="de-DE" dirty="0" err="1"/>
              <a:t>schools</a:t>
            </a:r>
            <a:r>
              <a:rPr lang="de-DE" dirty="0"/>
              <a:t> (14.2.)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E56FE6-2278-06F4-7255-D10388FC10CB}"/>
              </a:ext>
            </a:extLst>
          </p:cNvPr>
          <p:cNvSpPr txBox="1"/>
          <p:nvPr/>
        </p:nvSpPr>
        <p:spPr>
          <a:xfrm>
            <a:off x="660400" y="1817083"/>
            <a:ext cx="945896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228600" algn="l">
              <a:spcAft>
                <a:spcPts val="0"/>
              </a:spcAft>
            </a:pPr>
            <a:r>
              <a:rPr lang="de-A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</a:t>
            </a:r>
            <a:r>
              <a:rPr lang="de-AT" sz="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Secondary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school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in Poprad –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senior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ambassador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Ms Iveta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Garbinská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 </a:t>
            </a:r>
            <a:r>
              <a:rPr lang="de-AT" sz="1800" b="0" i="0" u="sng" strike="noStrike" dirty="0">
                <a:solidFill>
                  <a:srgbClr val="0078D4"/>
                </a:solidFill>
                <a:effectLst/>
                <a:latin typeface="Calibri" panose="020F0502020204030204" pitchFamily="34" charset="0"/>
                <a:hlinkClick r:id="rId2" tooltip="mailto:iveta.garbinska@gmail.com"/>
              </a:rPr>
              <a:t>iveta.garbinska@gmail.com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 (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river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POPRAD,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near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HIGH TATRAS)</a:t>
            </a:r>
            <a:endParaRPr lang="de-AT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914400" indent="-228600" algn="l">
              <a:spcAft>
                <a:spcPts val="0"/>
              </a:spcAft>
            </a:pPr>
            <a:r>
              <a:rPr lang="de-A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</a:t>
            </a:r>
            <a:r>
              <a:rPr lang="de-AT" sz="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Secondary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school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Komarno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–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senior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ambassador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Ms Anita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Vlahy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AT" sz="1800" b="0" i="0" u="sng" strike="noStrike" dirty="0">
                <a:solidFill>
                  <a:srgbClr val="0078D4"/>
                </a:solidFill>
                <a:effectLst/>
                <a:latin typeface="Calibri" panose="020F0502020204030204" pitchFamily="34" charset="0"/>
                <a:hlinkClick r:id="rId3" tooltip="mailto:vlahyanita@gmail.com"/>
              </a:rPr>
              <a:t>vlahyanita@gmail.com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river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DANUBE)</a:t>
            </a:r>
            <a:endParaRPr lang="de-AT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914400" indent="-228600" algn="l">
              <a:spcAft>
                <a:spcPts val="0"/>
              </a:spcAft>
            </a:pPr>
            <a:r>
              <a:rPr lang="de-A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</a:t>
            </a:r>
            <a:r>
              <a:rPr lang="de-AT" sz="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Secondary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school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Dubnica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nad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Vahom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 –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senior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ambassador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Ms</a:t>
            </a:r>
            <a:r>
              <a:rPr lang="de-A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Daniela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Špániková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 </a:t>
            </a:r>
            <a:r>
              <a:rPr lang="de-AT" sz="1800" b="0" i="0" u="sng" strike="noStrike" dirty="0">
                <a:solidFill>
                  <a:srgbClr val="0078D4"/>
                </a:solidFill>
                <a:effectLst/>
                <a:latin typeface="Calibri" panose="020F0502020204030204" pitchFamily="34" charset="0"/>
                <a:hlinkClick r:id="rId4" tooltip="mailto:spanikova1daniela@gmail.com"/>
              </a:rPr>
              <a:t>spanikova1daniela@gmail.com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 (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river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VAH)</a:t>
            </a:r>
            <a:endParaRPr lang="de-AT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914400" indent="-228600" algn="l">
              <a:spcAft>
                <a:spcPts val="0"/>
              </a:spcAft>
            </a:pPr>
            <a:r>
              <a:rPr lang="de-A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</a:t>
            </a:r>
            <a:r>
              <a:rPr lang="de-AT" sz="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Secondary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school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Dolny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Kubin –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senior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ambassador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Ms Jana 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Andrisová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AT" sz="1800" b="0" i="0" u="sng" strike="noStrike" dirty="0">
                <a:solidFill>
                  <a:srgbClr val="0078D4"/>
                </a:solidFill>
                <a:effectLst/>
                <a:latin typeface="Calibri" panose="020F0502020204030204" pitchFamily="34" charset="0"/>
                <a:hlinkClick r:id="rId5" tooltip="mailto:andrisova@gmail.com"/>
              </a:rPr>
              <a:t>andrisova@gmail.com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river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ORAVA)</a:t>
            </a:r>
          </a:p>
          <a:p>
            <a:pPr marL="914400" indent="-228600" algn="l">
              <a:spcAft>
                <a:spcPts val="0"/>
              </a:spcAft>
            </a:pPr>
            <a:endParaRPr lang="de-AT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914400" indent="-228600" algn="l">
              <a:spcAft>
                <a:spcPts val="0"/>
              </a:spcAft>
            </a:pP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5. Sizilien: Giuseppe Riccardo / Palermo (</a:t>
            </a:r>
            <a:r>
              <a:rPr lang="de-AT" sz="1800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river</a:t>
            </a: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ORETO)</a:t>
            </a:r>
          </a:p>
          <a:p>
            <a:pPr marL="914400" indent="-228600" algn="l">
              <a:spcAft>
                <a:spcPts val="0"/>
              </a:spcAft>
            </a:pPr>
            <a:endParaRPr lang="de-AT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914400" indent="-228600" algn="l">
              <a:spcAft>
                <a:spcPts val="0"/>
              </a:spcAft>
            </a:pPr>
            <a:endParaRPr lang="de-AT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de-AT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lang="de-AT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47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Macintosh PowerPoint</Application>
  <PresentationFormat>Breitbild</PresentationFormat>
  <Paragraphs>69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Times New Roman</vt:lpstr>
      <vt:lpstr>Office</vt:lpstr>
      <vt:lpstr>Schools Clean Up Project  Spring 2023 </vt:lpstr>
      <vt:lpstr>The Problem: Waste, Plastic, Microplastic … </vt:lpstr>
      <vt:lpstr>Tour of Höpner &amp; Höpner &amp; VIA &amp; HLTW 13</vt:lpstr>
      <vt:lpstr>Tour of Höpner &amp; Höpner &amp; VIA &amp; HLTW 13</vt:lpstr>
      <vt:lpstr>Water Analysis &amp; Project Management Bergheidengasse &amp; EU Parliament Ambassador Project</vt:lpstr>
      <vt:lpstr>Schools Clean Ups supported by the founding organisations Danube / Rhine Clean Up</vt:lpstr>
      <vt:lpstr>Potential Timeline 2023: Schools Clean Up Project</vt:lpstr>
      <vt:lpstr>First participating schools (14.2.)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 Clean Up Project  Sprint 2023 </dc:title>
  <dc:creator>HOLZHEU Werner</dc:creator>
  <cp:lastModifiedBy>HOLZHEU Werner</cp:lastModifiedBy>
  <cp:revision>25</cp:revision>
  <dcterms:created xsi:type="dcterms:W3CDTF">2023-01-11T22:26:49Z</dcterms:created>
  <dcterms:modified xsi:type="dcterms:W3CDTF">2023-02-19T11:48:08Z</dcterms:modified>
</cp:coreProperties>
</file>